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7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8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14" r:id="rId2"/>
    <p:sldMasterId id="2147483719" r:id="rId3"/>
    <p:sldMasterId id="2147483744" r:id="rId4"/>
    <p:sldMasterId id="2147483754" r:id="rId5"/>
    <p:sldMasterId id="2147483759" r:id="rId6"/>
    <p:sldMasterId id="2147483769" r:id="rId7"/>
    <p:sldMasterId id="2147483774" r:id="rId8"/>
    <p:sldMasterId id="2147483789" r:id="rId9"/>
  </p:sldMasterIdLst>
  <p:notesMasterIdLst>
    <p:notesMasterId r:id="rId22"/>
  </p:notesMasterIdLst>
  <p:sldIdLst>
    <p:sldId id="296" r:id="rId10"/>
    <p:sldId id="318" r:id="rId11"/>
    <p:sldId id="314" r:id="rId12"/>
    <p:sldId id="301" r:id="rId13"/>
    <p:sldId id="311" r:id="rId14"/>
    <p:sldId id="319" r:id="rId15"/>
    <p:sldId id="320" r:id="rId16"/>
    <p:sldId id="300" r:id="rId17"/>
    <p:sldId id="317" r:id="rId18"/>
    <p:sldId id="312" r:id="rId19"/>
    <p:sldId id="315" r:id="rId20"/>
    <p:sldId id="293" r:id="rId21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9900"/>
    <a:srgbClr val="A50021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0773" autoAdjust="0"/>
  </p:normalViewPr>
  <p:slideViewPr>
    <p:cSldViewPr>
      <p:cViewPr>
        <p:scale>
          <a:sx n="100" d="100"/>
          <a:sy n="100" d="100"/>
        </p:scale>
        <p:origin x="-1932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7"/>
    </mc:Choice>
    <mc:Fallback>
      <c:style val="17"/>
    </mc:Fallback>
  </mc:AlternateContent>
  <c:chart>
    <c:autoTitleDeleted val="0"/>
    <c:plotArea>
      <c:layout/>
      <c:stockChart>
        <c:ser>
          <c:idx val="0"/>
          <c:order val="0"/>
          <c:tx>
            <c:strRef>
              <c:f>Лист1!$B$1</c:f>
              <c:strCache>
                <c:ptCount val="1"/>
                <c:pt idx="0">
                  <c:v>Максимальная цена</c:v>
                </c:pt>
              </c:strCache>
            </c:strRef>
          </c:tx>
          <c:spPr>
            <a:ln w="47611">
              <a:noFill/>
            </a:ln>
          </c:spPr>
          <c:marker>
            <c:symbol val="none"/>
          </c:marker>
          <c:cat>
            <c:strRef>
              <c:f>Лист1!$A$2:$A$7</c:f>
              <c:strCache>
                <c:ptCount val="6"/>
                <c:pt idx="0">
                  <c:v>2006 г.</c:v>
                </c:pt>
                <c:pt idx="1">
                  <c:v>2007 г.</c:v>
                </c:pt>
                <c:pt idx="2">
                  <c:v>2008 г.</c:v>
                </c:pt>
                <c:pt idx="3">
                  <c:v>2009 г.</c:v>
                </c:pt>
                <c:pt idx="4">
                  <c:v>2010 г.</c:v>
                </c:pt>
                <c:pt idx="5">
                  <c:v>2011 г.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12246</c:v>
                </c:pt>
                <c:pt idx="1">
                  <c:v>12358</c:v>
                </c:pt>
                <c:pt idx="2">
                  <c:v>17477</c:v>
                </c:pt>
                <c:pt idx="3">
                  <c:v>22216</c:v>
                </c:pt>
                <c:pt idx="4">
                  <c:v>24416</c:v>
                </c:pt>
                <c:pt idx="5">
                  <c:v>25366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Минимальная цена</c:v>
                </c:pt>
              </c:strCache>
            </c:strRef>
          </c:tx>
          <c:spPr>
            <a:ln w="47611">
              <a:noFill/>
            </a:ln>
          </c:spPr>
          <c:marker>
            <c:symbol val="none"/>
          </c:marker>
          <c:cat>
            <c:strRef>
              <c:f>Лист1!$A$2:$A$7</c:f>
              <c:strCache>
                <c:ptCount val="6"/>
                <c:pt idx="0">
                  <c:v>2006 г.</c:v>
                </c:pt>
                <c:pt idx="1">
                  <c:v>2007 г.</c:v>
                </c:pt>
                <c:pt idx="2">
                  <c:v>2008 г.</c:v>
                </c:pt>
                <c:pt idx="3">
                  <c:v>2009 г.</c:v>
                </c:pt>
                <c:pt idx="4">
                  <c:v>2010 г.</c:v>
                </c:pt>
                <c:pt idx="5">
                  <c:v>2011 г.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6246</c:v>
                </c:pt>
                <c:pt idx="1">
                  <c:v>6358</c:v>
                </c:pt>
                <c:pt idx="2">
                  <c:v>11477</c:v>
                </c:pt>
                <c:pt idx="3">
                  <c:v>16216</c:v>
                </c:pt>
                <c:pt idx="4">
                  <c:v>18416</c:v>
                </c:pt>
                <c:pt idx="5">
                  <c:v>19366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Цена закрытия</c:v>
                </c:pt>
              </c:strCache>
            </c:strRef>
          </c:tx>
          <c:spPr>
            <a:ln w="47611">
              <a:noFill/>
            </a:ln>
          </c:spPr>
          <c:marker>
            <c:symbol val="triangle"/>
            <c:size val="26"/>
            <c:spPr>
              <a:solidFill>
                <a:srgbClr val="C00000"/>
              </a:solidFill>
            </c:spPr>
          </c:marker>
          <c:dLbls>
            <c:dLbl>
              <c:idx val="0"/>
              <c:layout>
                <c:manualLayout>
                  <c:x val="-7.0100741663676622E-2"/>
                  <c:y val="-0.13992080387977066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6109282033286152E-2"/>
                  <c:y val="-0.1399215071784524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6123673699525657E-2"/>
                  <c:y val="-0.13098937948660605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2132529502915769E-2"/>
                  <c:y val="-0.13098891062081816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6138065365765191E-2"/>
                  <c:y val="-0.14884964951110194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8069269258218042E-2"/>
                  <c:y val="-0.1399184595508313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2006 г.</c:v>
                </c:pt>
                <c:pt idx="1">
                  <c:v>2007 г.</c:v>
                </c:pt>
                <c:pt idx="2">
                  <c:v>2008 г.</c:v>
                </c:pt>
                <c:pt idx="3">
                  <c:v>2009 г.</c:v>
                </c:pt>
                <c:pt idx="4">
                  <c:v>2010 г.</c:v>
                </c:pt>
                <c:pt idx="5">
                  <c:v>2011 г.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9246</c:v>
                </c:pt>
                <c:pt idx="1">
                  <c:v>9358</c:v>
                </c:pt>
                <c:pt idx="2">
                  <c:v>14477</c:v>
                </c:pt>
                <c:pt idx="3">
                  <c:v>19216</c:v>
                </c:pt>
                <c:pt idx="4">
                  <c:v>21416</c:v>
                </c:pt>
                <c:pt idx="5">
                  <c:v>22366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axId val="168586624"/>
        <c:axId val="109110400"/>
      </c:stockChart>
      <c:catAx>
        <c:axId val="168586624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txPr>
          <a:bodyPr/>
          <a:lstStyle/>
          <a:p>
            <a:pPr>
              <a:defRPr sz="1999"/>
            </a:pPr>
            <a:endParaRPr lang="ru-RU"/>
          </a:p>
        </c:txPr>
        <c:crossAx val="109110400"/>
        <c:crosses val="autoZero"/>
        <c:auto val="1"/>
        <c:lblAlgn val="ctr"/>
        <c:lblOffset val="100"/>
        <c:noMultiLvlLbl val="0"/>
      </c:catAx>
      <c:valAx>
        <c:axId val="10911040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68586624"/>
        <c:crosses val="autoZero"/>
        <c:crossBetween val="between"/>
      </c:valAx>
      <c:spPr>
        <a:noFill/>
        <a:ln w="25392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351219986390597E-3"/>
          <c:y val="2.5784567836723564E-3"/>
          <c:w val="0.99736487800136098"/>
          <c:h val="0.9826391416279417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обследованные</c:v>
                </c:pt>
              </c:strCache>
            </c:strRef>
          </c:tx>
          <c:explosion val="10"/>
          <c:dPt>
            <c:idx val="0"/>
            <c:bubble3D val="0"/>
            <c:explosion val="0"/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здоровые</c:v>
                </c:pt>
                <c:pt idx="1">
                  <c:v>больные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20002</c:v>
                </c:pt>
                <c:pt idx="1">
                  <c:v>60600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16049382716049E-4"/>
          <c:y val="0"/>
          <c:w val="0.99922839506172845"/>
          <c:h val="0.9830893545941289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обследованные</c:v>
                </c:pt>
              </c:strCache>
            </c:strRef>
          </c:tx>
          <c:explosion val="10"/>
          <c:dPt>
            <c:idx val="0"/>
            <c:bubble3D val="0"/>
            <c:explosion val="0"/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здоровые</c:v>
                </c:pt>
                <c:pt idx="1">
                  <c:v>больные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785</c:v>
                </c:pt>
                <c:pt idx="1">
                  <c:v>866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8C24D51-8B03-46AE-9B8A-A6244AABBEC9}" type="datetimeFigureOut">
              <a:rPr lang="ru-RU"/>
              <a:pPr>
                <a:defRPr/>
              </a:pPr>
              <a:t>29.01.2012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E3DFD1C-6BD5-43E8-8B43-DE2B79395C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618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DFD1C-6BD5-43E8-8B43-DE2B79395C74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213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>
              <a:latin typeface="Times"/>
            </a:endParaRPr>
          </a:p>
        </p:txBody>
      </p:sp>
      <p:sp>
        <p:nvSpPr>
          <p:cNvPr id="36868" name="Нижний колонтитул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66788" eaLnBrk="0" hangingPunct="0">
              <a:lnSpc>
                <a:spcPct val="90000"/>
              </a:lnSpc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defTabSz="966788" eaLnBrk="0" hangingPunct="0">
              <a:lnSpc>
                <a:spcPct val="90000"/>
              </a:lnSpc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defTabSz="966788" eaLnBrk="0" hangingPunct="0">
              <a:lnSpc>
                <a:spcPct val="90000"/>
              </a:lnSpc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defTabSz="966788" eaLnBrk="0" hangingPunct="0">
              <a:lnSpc>
                <a:spcPct val="90000"/>
              </a:lnSpc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defTabSz="966788" eaLnBrk="0" hangingPunct="0">
              <a:lnSpc>
                <a:spcPct val="90000"/>
              </a:lnSpc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667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667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667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667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it-IT" sz="1300" b="0" smtClean="0">
                <a:solidFill>
                  <a:prstClr val="black"/>
                </a:solidFill>
                <a:latin typeface="Times"/>
              </a:rPr>
              <a:t>RemuzziBENEDICT1004</a:t>
            </a:r>
          </a:p>
        </p:txBody>
      </p:sp>
      <p:sp>
        <p:nvSpPr>
          <p:cNvPr id="36869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66788" eaLnBrk="0" hangingPunct="0">
              <a:lnSpc>
                <a:spcPct val="90000"/>
              </a:lnSpc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defTabSz="966788" eaLnBrk="0" hangingPunct="0">
              <a:lnSpc>
                <a:spcPct val="90000"/>
              </a:lnSpc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defTabSz="966788" eaLnBrk="0" hangingPunct="0">
              <a:lnSpc>
                <a:spcPct val="90000"/>
              </a:lnSpc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defTabSz="966788" eaLnBrk="0" hangingPunct="0">
              <a:lnSpc>
                <a:spcPct val="90000"/>
              </a:lnSpc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defTabSz="966788" eaLnBrk="0" hangingPunct="0">
              <a:lnSpc>
                <a:spcPct val="90000"/>
              </a:lnSpc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667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667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667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667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lnSpc>
                <a:spcPct val="100000"/>
              </a:lnSpc>
            </a:pPr>
            <a:fld id="{53F8A38F-1744-4CA9-95D4-4A27C1023EE3}" type="slidenum">
              <a:rPr lang="it-IT" sz="1300" b="0" smtClean="0">
                <a:solidFill>
                  <a:prstClr val="black"/>
                </a:solidFill>
                <a:latin typeface="Times"/>
              </a:rPr>
              <a:pPr algn="r">
                <a:lnSpc>
                  <a:spcPct val="100000"/>
                </a:lnSpc>
              </a:pPr>
              <a:t>2</a:t>
            </a:fld>
            <a:endParaRPr lang="it-IT" sz="1300" b="0" smtClean="0">
              <a:solidFill>
                <a:prstClr val="black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  <p:sp>
        <p:nvSpPr>
          <p:cNvPr id="94212" name="Номер слайда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F6525B84-9448-46F1-8948-BBFDA752EAE7}" type="slidenum">
              <a:rPr lang="ru-RU" sz="1200" smtClean="0">
                <a:solidFill>
                  <a:prstClr val="black"/>
                </a:solidFill>
              </a:rPr>
              <a:pPr algn="r"/>
              <a:t>3</a:t>
            </a:fld>
            <a:endParaRPr lang="ru-RU" sz="120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50" tIns="45775" rIns="91550" bIns="45775" anchor="b"/>
          <a:lstStyle>
            <a:lvl1pPr defTabSz="9159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59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59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59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59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44707B85-4B9B-499D-9448-B92FA1261BCA}" type="slidenum">
              <a:rPr lang="ru-RU" sz="1200" smtClean="0">
                <a:solidFill>
                  <a:prstClr val="black"/>
                </a:solidFill>
              </a:rPr>
              <a:pPr algn="r"/>
              <a:t>9</a:t>
            </a:fld>
            <a:endParaRPr lang="ru-RU" sz="1200" smtClean="0">
              <a:solidFill>
                <a:prstClr val="black"/>
              </a:solidFill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6125"/>
            <a:ext cx="4964112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6463"/>
            <a:ext cx="5435600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50" tIns="45775" rIns="91550" bIns="45775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50" tIns="45775" rIns="91550" bIns="45775" anchor="b"/>
          <a:lstStyle>
            <a:lvl1pPr defTabSz="9159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59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59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59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59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D5CEF8A8-6DC8-4D94-BA38-32EC10CBFB02}" type="slidenum">
              <a:rPr lang="ru-RU" sz="1200" smtClean="0">
                <a:solidFill>
                  <a:prstClr val="black"/>
                </a:solidFill>
              </a:rPr>
              <a:pPr algn="r"/>
              <a:t>10</a:t>
            </a:fld>
            <a:endParaRPr lang="ru-RU" sz="1200" smtClean="0">
              <a:solidFill>
                <a:prstClr val="black"/>
              </a:solidFill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6125"/>
            <a:ext cx="4964112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6463"/>
            <a:ext cx="5435600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50" tIns="45775" rIns="91550" bIns="45775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C:\Documents and Settings\Администратор\Рабочий стол\обложка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4550" y="15875"/>
            <a:ext cx="67945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BE987-FAA5-47BC-B68C-9808B62053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156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C:\Documents and Settings\Администратор\Рабочий стол\обложка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4550" y="15875"/>
            <a:ext cx="679450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067425" y="6553200"/>
            <a:ext cx="2695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solidFill>
                  <a:srgbClr val="0070C0"/>
                </a:solidFill>
                <a:latin typeface="Trebuchet MS" pitchFamily="34" charset="0"/>
              </a:rPr>
              <a:t>www.minzdrav.tatarstan.ru</a:t>
            </a:r>
            <a:endParaRPr lang="ru-RU" sz="1600" dirty="0" smtClean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A2136-15D3-4414-8330-6E91432636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871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3673475" y="6572250"/>
            <a:ext cx="16843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u="sng" smtClean="0">
                <a:solidFill>
                  <a:srgbClr val="222268"/>
                </a:solidFill>
              </a:rPr>
              <a:t>www.minzdrav.tatar.ru</a:t>
            </a:r>
            <a:endParaRPr lang="ru-RU" sz="1200" u="sng" smtClean="0">
              <a:solidFill>
                <a:srgbClr val="222268"/>
              </a:solidFill>
            </a:endParaRPr>
          </a:p>
        </p:txBody>
      </p:sp>
      <p:pic>
        <p:nvPicPr>
          <p:cNvPr id="6" name="Picture 2" descr="C:\Documents and Settings\Nurmiev\Рабочий стол\Новая папка\ЛОГО\logo_podognyi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71438"/>
            <a:ext cx="6524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0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65700" cy="9128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" name="Picture 3" descr="0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0"/>
            <a:ext cx="5937250" cy="9128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 userDrawn="1"/>
        </p:nvSpPr>
        <p:spPr>
          <a:xfrm>
            <a:off x="1000125" y="142875"/>
            <a:ext cx="6143625" cy="547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215313" y="6429375"/>
            <a:ext cx="928687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4E046-2D07-4FAD-B1F4-5297DB887F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104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1D761-77D0-4753-B730-4D481DB9C28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62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C:\Documents and Settings\Администратор\Рабочий стол\обложка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550" y="15875"/>
            <a:ext cx="67945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5F8EA-9AC5-449A-A7D1-D2E05D3755A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864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C:\Documents and Settings\Администратор\Рабочий стол\обложка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550" y="15875"/>
            <a:ext cx="679450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067425" y="6553200"/>
            <a:ext cx="2695575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solidFill>
                  <a:srgbClr val="0070C0"/>
                </a:solidFill>
                <a:latin typeface="Trebuchet MS" pitchFamily="34" charset="0"/>
              </a:rPr>
              <a:t>www.minzdrav.tatarstan.ru</a:t>
            </a:r>
            <a:endParaRPr lang="ru-RU" sz="1600" dirty="0" smtClean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55413-CE4C-44F6-B71B-ED0D6480639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211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3673475" y="6572250"/>
            <a:ext cx="1684338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u="sng" smtClean="0">
                <a:solidFill>
                  <a:srgbClr val="222268"/>
                </a:solidFill>
              </a:rPr>
              <a:t>www.minzdrav.tatar.ru</a:t>
            </a:r>
            <a:endParaRPr lang="ru-RU" sz="1200" u="sng" smtClean="0">
              <a:solidFill>
                <a:srgbClr val="222268"/>
              </a:solidFill>
            </a:endParaRPr>
          </a:p>
        </p:txBody>
      </p:sp>
      <p:pic>
        <p:nvPicPr>
          <p:cNvPr id="6" name="Picture 2" descr="C:\Documents and Settings\Nurmiev\Рабочий стол\Новая папка\ЛОГО\logo_podognyi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71438"/>
            <a:ext cx="6524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0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65700" cy="9128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" name="Picture 3" descr="0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0"/>
            <a:ext cx="5937250" cy="9128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 userDrawn="1"/>
        </p:nvSpPr>
        <p:spPr>
          <a:xfrm>
            <a:off x="1000125" y="142875"/>
            <a:ext cx="6143625" cy="547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215313" y="6429375"/>
            <a:ext cx="928687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4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A35EB-5C45-4637-A6E2-95D51167C94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35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AAF49-4C54-474B-ACC2-D5FB3FFD9BA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070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C:\Documents and Settings\Администратор\Рабочий стол\обложка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550" y="15875"/>
            <a:ext cx="67945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633A0-C589-4F3F-83AA-8759B5ACAAE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5734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C:\Documents and Settings\Администратор\Рабочий стол\обложка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550" y="15875"/>
            <a:ext cx="679450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067425" y="6553200"/>
            <a:ext cx="2695575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solidFill>
                  <a:srgbClr val="0070C0"/>
                </a:solidFill>
                <a:latin typeface="Trebuchet MS" pitchFamily="34" charset="0"/>
              </a:rPr>
              <a:t>www.minzdrav.tatarstan.ru</a:t>
            </a:r>
            <a:endParaRPr lang="ru-RU" sz="1600" dirty="0" smtClean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B8989-6A78-4482-B428-E10963D8554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519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3673475" y="6572250"/>
            <a:ext cx="1684338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u="sng" smtClean="0">
                <a:solidFill>
                  <a:srgbClr val="222268"/>
                </a:solidFill>
              </a:rPr>
              <a:t>www.minzdrav.tatar.ru</a:t>
            </a:r>
            <a:endParaRPr lang="ru-RU" sz="1200" u="sng" smtClean="0">
              <a:solidFill>
                <a:srgbClr val="222268"/>
              </a:solidFill>
            </a:endParaRPr>
          </a:p>
        </p:txBody>
      </p:sp>
      <p:pic>
        <p:nvPicPr>
          <p:cNvPr id="6" name="Picture 2" descr="C:\Documents and Settings\Nurmiev\Рабочий стол\Новая папка\ЛОГО\logo_podognyi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71438"/>
            <a:ext cx="6524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0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65700" cy="9128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" name="Picture 3" descr="0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0"/>
            <a:ext cx="5937250" cy="9128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 userDrawn="1"/>
        </p:nvSpPr>
        <p:spPr>
          <a:xfrm>
            <a:off x="1000125" y="142875"/>
            <a:ext cx="6143625" cy="547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215313" y="6429375"/>
            <a:ext cx="928687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4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81254-B83B-4FDD-A289-BC44BF55512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864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C:\Documents and Settings\Администратор\Рабочий стол\обложка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4550" y="15875"/>
            <a:ext cx="679450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067427" y="6553200"/>
            <a:ext cx="26953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solidFill>
                  <a:srgbClr val="0070C0"/>
                </a:solidFill>
                <a:latin typeface="Trebuchet MS" pitchFamily="34" charset="0"/>
              </a:rPr>
              <a:t>www.minzdrav.tatarstan.ru</a:t>
            </a:r>
            <a:endParaRPr lang="ru-RU" sz="1600" dirty="0" smtClean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A2136-15D3-4414-8330-6E91432636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7505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0241E-DADC-4A22-B743-D0D14B182E1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129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C:\Documents and Settings\Администратор\Рабочий стол\обложка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550" y="15875"/>
            <a:ext cx="67945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633A0-C589-4F3F-83AA-8759B5ACAAE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150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C:\Documents and Settings\Администратор\Рабочий стол\обложка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550" y="15875"/>
            <a:ext cx="679450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067425" y="6553200"/>
            <a:ext cx="2695575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solidFill>
                  <a:srgbClr val="0070C0"/>
                </a:solidFill>
                <a:latin typeface="Trebuchet MS" pitchFamily="34" charset="0"/>
              </a:rPr>
              <a:t>www.minzdrav.tatarstan.ru</a:t>
            </a:r>
            <a:endParaRPr lang="ru-RU" sz="1600" dirty="0" smtClean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B8989-6A78-4482-B428-E10963D8554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039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3673475" y="6572250"/>
            <a:ext cx="1684338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u="sng" smtClean="0">
                <a:solidFill>
                  <a:srgbClr val="222268"/>
                </a:solidFill>
              </a:rPr>
              <a:t>www.minzdrav.tatar.ru</a:t>
            </a:r>
            <a:endParaRPr lang="ru-RU" sz="1200" u="sng" smtClean="0">
              <a:solidFill>
                <a:srgbClr val="222268"/>
              </a:solidFill>
            </a:endParaRPr>
          </a:p>
        </p:txBody>
      </p:sp>
      <p:pic>
        <p:nvPicPr>
          <p:cNvPr id="6" name="Picture 2" descr="C:\Documents and Settings\Nurmiev\Рабочий стол\Новая папка\ЛОГО\logo_podognyi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71438"/>
            <a:ext cx="6524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0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65700" cy="9128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" name="Picture 3" descr="0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0"/>
            <a:ext cx="5937250" cy="9128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 userDrawn="1"/>
        </p:nvSpPr>
        <p:spPr>
          <a:xfrm>
            <a:off x="1000125" y="142875"/>
            <a:ext cx="6143625" cy="547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215313" y="6429375"/>
            <a:ext cx="928687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4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81254-B83B-4FDD-A289-BC44BF55512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8584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0241E-DADC-4A22-B743-D0D14B182E1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0981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C:\Documents and Settings\Администратор\Рабочий стол\обложка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550" y="15875"/>
            <a:ext cx="67945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633A0-C589-4F3F-83AA-8759B5ACAAE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2230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C:\Documents and Settings\Администратор\Рабочий стол\обложка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550" y="15875"/>
            <a:ext cx="679450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067425" y="6553200"/>
            <a:ext cx="2695575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solidFill>
                  <a:srgbClr val="0070C0"/>
                </a:solidFill>
                <a:latin typeface="Trebuchet MS" pitchFamily="34" charset="0"/>
              </a:rPr>
              <a:t>www.minzdrav.tatarstan.ru</a:t>
            </a:r>
            <a:endParaRPr lang="ru-RU" sz="1600" dirty="0" smtClean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B8989-6A78-4482-B428-E10963D8554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5596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3673475" y="6572250"/>
            <a:ext cx="1684338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u="sng" smtClean="0">
                <a:solidFill>
                  <a:srgbClr val="222268"/>
                </a:solidFill>
              </a:rPr>
              <a:t>www.minzdrav.tatar.ru</a:t>
            </a:r>
            <a:endParaRPr lang="ru-RU" sz="1200" u="sng" smtClean="0">
              <a:solidFill>
                <a:srgbClr val="222268"/>
              </a:solidFill>
            </a:endParaRPr>
          </a:p>
        </p:txBody>
      </p:sp>
      <p:pic>
        <p:nvPicPr>
          <p:cNvPr id="6" name="Picture 2" descr="C:\Documents and Settings\Nurmiev\Рабочий стол\Новая папка\ЛОГО\logo_podognyi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71438"/>
            <a:ext cx="6524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0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65700" cy="9128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" name="Picture 3" descr="0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0"/>
            <a:ext cx="5937250" cy="9128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 userDrawn="1"/>
        </p:nvSpPr>
        <p:spPr>
          <a:xfrm>
            <a:off x="1000125" y="142875"/>
            <a:ext cx="6143625" cy="547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215313" y="6429375"/>
            <a:ext cx="928687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4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81254-B83B-4FDD-A289-BC44BF55512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9762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0241E-DADC-4A22-B743-D0D14B182E1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6252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0CF21-B69E-4F4D-BE8C-1F3DFBB826B7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389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3673476" y="6572254"/>
            <a:ext cx="16839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u="sng" smtClean="0">
                <a:solidFill>
                  <a:srgbClr val="222268"/>
                </a:solidFill>
              </a:rPr>
              <a:t>www.minzdrav.tatar.ru</a:t>
            </a:r>
            <a:endParaRPr lang="ru-RU" sz="1200" u="sng" smtClean="0">
              <a:solidFill>
                <a:srgbClr val="222268"/>
              </a:solidFill>
            </a:endParaRPr>
          </a:p>
        </p:txBody>
      </p:sp>
      <p:pic>
        <p:nvPicPr>
          <p:cNvPr id="6" name="Picture 2" descr="C:\Documents and Settings\Nurmiev\Рабочий стол\Новая папка\ЛОГО\logo_podognyi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7" y="71438"/>
            <a:ext cx="6524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0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65700" cy="9128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" name="Picture 3" descr="0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0"/>
            <a:ext cx="5937250" cy="9128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 userDrawn="1"/>
        </p:nvSpPr>
        <p:spPr>
          <a:xfrm>
            <a:off x="1000125" y="142875"/>
            <a:ext cx="6143625" cy="547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215315" y="6429379"/>
            <a:ext cx="928687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4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4E046-2D07-4FAD-B1F4-5297DB887F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5365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EF68C-341F-490C-84FC-B6AC47E7F9FD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9094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C063A-A2B7-43F7-A77E-802DF151A9C8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2480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EB51A-F0B7-43EE-8F9D-274FAFAD401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8498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1A4BA-674E-463E-9621-1275CA8A629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1963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60F03-AB4F-4389-AFFD-3459A5D5F7A4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8226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35E51-E130-405B-96B6-A76CC921DA3B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5003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08723-0157-4C16-A024-8DB1E6DCA70E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7783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26627-1072-4AD9-8E6B-7BE23D7B6114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1833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DC29D-C4D8-4FFA-BB86-CC94A3EFA53E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0964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40C18-B398-457B-B606-CBFC9FA38AC1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853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1D761-77D0-4753-B730-4D481DB9C2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515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BB231-D552-4C0C-970D-AE38D28227D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9229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7C71E-54D6-471B-B149-A00E925D025E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7267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2FED3-4EF4-47CD-B13E-35915B900DD1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0128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0D59-7B63-41B4-999D-DEBAF2A953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D8BF-5D4F-4FBD-BE64-B6DAA5600E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4391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0D59-7B63-41B4-999D-DEBAF2A953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D8BF-5D4F-4FBD-BE64-B6DAA5600E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8459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0D59-7B63-41B4-999D-DEBAF2A953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D8BF-5D4F-4FBD-BE64-B6DAA5600E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0737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0D59-7B63-41B4-999D-DEBAF2A953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D8BF-5D4F-4FBD-BE64-B6DAA5600E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5945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0D59-7B63-41B4-999D-DEBAF2A953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D8BF-5D4F-4FBD-BE64-B6DAA5600E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3143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0D59-7B63-41B4-999D-DEBAF2A953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D8BF-5D4F-4FBD-BE64-B6DAA5600E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2472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0D59-7B63-41B4-999D-DEBAF2A953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D8BF-5D4F-4FBD-BE64-B6DAA5600E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C:\Documents and Settings\Администратор\Рабочий стол\обложка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4550" y="15875"/>
            <a:ext cx="67945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BE987-FAA5-47BC-B68C-9808B620530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8352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0D59-7B63-41B4-999D-DEBAF2A953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D8BF-5D4F-4FBD-BE64-B6DAA5600E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8727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0D59-7B63-41B4-999D-DEBAF2A953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D8BF-5D4F-4FBD-BE64-B6DAA5600E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7430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0D59-7B63-41B4-999D-DEBAF2A953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D8BF-5D4F-4FBD-BE64-B6DAA5600E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3411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0D59-7B63-41B4-999D-DEBAF2A953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D8BF-5D4F-4FBD-BE64-B6DAA5600E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177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C:\Documents and Settings\Администратор\Рабочий стол\обложка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4550" y="15875"/>
            <a:ext cx="679450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067425" y="6553200"/>
            <a:ext cx="2695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solidFill>
                  <a:srgbClr val="0070C0"/>
                </a:solidFill>
                <a:latin typeface="Trebuchet MS" pitchFamily="34" charset="0"/>
              </a:rPr>
              <a:t>www.minzdrav.tatarstan.ru</a:t>
            </a:r>
            <a:endParaRPr lang="ru-RU" sz="1600" dirty="0" smtClean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A2136-15D3-4414-8330-6E91432636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4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3673475" y="6572250"/>
            <a:ext cx="16843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u="sng" smtClean="0">
                <a:solidFill>
                  <a:srgbClr val="222268"/>
                </a:solidFill>
              </a:rPr>
              <a:t>www.minzdrav.tatar.ru</a:t>
            </a:r>
            <a:endParaRPr lang="ru-RU" sz="1200" u="sng" smtClean="0">
              <a:solidFill>
                <a:srgbClr val="222268"/>
              </a:solidFill>
            </a:endParaRPr>
          </a:p>
        </p:txBody>
      </p:sp>
      <p:pic>
        <p:nvPicPr>
          <p:cNvPr id="6" name="Picture 2" descr="C:\Documents and Settings\Nurmiev\Рабочий стол\Новая папка\ЛОГО\logo_podognyi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71438"/>
            <a:ext cx="6524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0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65700" cy="9128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" name="Picture 3" descr="0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0"/>
            <a:ext cx="5937250" cy="9128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 userDrawn="1"/>
        </p:nvSpPr>
        <p:spPr>
          <a:xfrm>
            <a:off x="1000125" y="142875"/>
            <a:ext cx="6143625" cy="547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215313" y="6429375"/>
            <a:ext cx="928687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4E046-2D07-4FAD-B1F4-5297DB887F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603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1D761-77D0-4753-B730-4D481DB9C28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18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C:\Documents and Settings\Администратор\Рабочий стол\обложка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4550" y="15875"/>
            <a:ext cx="67945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BE987-FAA5-47BC-B68C-9808B620530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45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2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389D9C3-8A2A-439E-987D-458EBD068E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389D9C3-8A2A-439E-987D-458EBD068E8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451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389D9C3-8A2A-439E-987D-458EBD068E8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73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D969E4BF-D030-4632-A12E-D59B55AB374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113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A25E9F2-3B88-4A2B-B3D7-A844F1CA8A9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79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A25E9F2-3B88-4A2B-B3D7-A844F1CA8A9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771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A25E9F2-3B88-4A2B-B3D7-A844F1CA8A9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685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6F9BE0B-08C9-4F07-94CB-0F74C78116A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92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F590D59-7B63-41B4-999D-DEBAF2A953C7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29.01.2012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881D8BF-5D4F-4FBD-BE64-B6DAA5600EA9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414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_____Microsoft_Excel_97-20032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5" Type="http://schemas.openxmlformats.org/officeDocument/2006/relationships/image" Target="../media/image7.emf"/><Relationship Id="rId4" Type="http://schemas.openxmlformats.org/officeDocument/2006/relationships/oleObject" Target="../embeddings/_____Microsoft_Excel_97-20031.xls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820472" y="6246604"/>
            <a:ext cx="226368" cy="47625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Объект 4"/>
          <p:cNvSpPr txBox="1">
            <a:spLocks noGrp="1"/>
          </p:cNvSpPr>
          <p:nvPr>
            <p:ph idx="1"/>
          </p:nvPr>
        </p:nvSpPr>
        <p:spPr>
          <a:xfrm>
            <a:off x="395536" y="1600204"/>
            <a:ext cx="82912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 b="1" dirty="0" smtClean="0">
                <a:latin typeface="Times New Roman" pitchFamily="18" charset="0"/>
              </a:rPr>
              <a:t>Вопросы </a:t>
            </a:r>
            <a:r>
              <a:rPr lang="ru-RU" sz="2800" b="1" dirty="0">
                <a:latin typeface="Times New Roman" pitchFamily="18" charset="0"/>
              </a:rPr>
              <a:t>взаимодействия </a:t>
            </a:r>
            <a:endParaRPr lang="en-US" sz="2800" b="1" dirty="0" smtClean="0">
              <a:latin typeface="Times New Roman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 b="1" dirty="0" smtClean="0">
                <a:latin typeface="Times New Roman" pitchFamily="18" charset="0"/>
              </a:rPr>
              <a:t>учреждений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</a:rPr>
              <a:t>здравоохранения </a:t>
            </a:r>
            <a:endParaRPr lang="ru-RU" sz="2800" b="1" dirty="0">
              <a:latin typeface="Times New Roman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 b="1" dirty="0" smtClean="0">
                <a:latin typeface="Times New Roman" pitchFamily="18" charset="0"/>
              </a:rPr>
              <a:t>и </a:t>
            </a:r>
            <a:r>
              <a:rPr lang="ru-RU" sz="2800" b="1" dirty="0">
                <a:latin typeface="Times New Roman" pitchFamily="18" charset="0"/>
              </a:rPr>
              <a:t>Регионального отделения Фонда социального страхования </a:t>
            </a:r>
            <a:r>
              <a:rPr lang="ru-RU" sz="2800" b="1" dirty="0" smtClean="0">
                <a:latin typeface="Times New Roman" pitchFamily="18" charset="0"/>
              </a:rPr>
              <a:t>Российской </a:t>
            </a:r>
            <a:r>
              <a:rPr lang="ru-RU" sz="2800" b="1" dirty="0">
                <a:latin typeface="Times New Roman" pitchFamily="18" charset="0"/>
              </a:rPr>
              <a:t>Федерации </a:t>
            </a:r>
            <a:r>
              <a:rPr lang="ru-RU" sz="2800" b="1" dirty="0" smtClean="0">
                <a:latin typeface="Times New Roman" pitchFamily="18" charset="0"/>
              </a:rPr>
              <a:t>по Республике Татарстан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494117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/>
            <a:r>
              <a:rPr lang="ru-RU" b="1" dirty="0">
                <a:latin typeface="Tahoma" pitchFamily="34" charset="0"/>
              </a:rPr>
              <a:t>Министр здравоохранения  </a:t>
            </a:r>
            <a:endParaRPr lang="en-US" b="1" dirty="0">
              <a:latin typeface="Tahoma" pitchFamily="34" charset="0"/>
            </a:endParaRPr>
          </a:p>
          <a:p>
            <a:pPr algn="r" eaLnBrk="1" hangingPunct="1"/>
            <a:r>
              <a:rPr lang="ru-RU" b="1" dirty="0">
                <a:latin typeface="Tahoma" pitchFamily="34" charset="0"/>
              </a:rPr>
              <a:t>А.З.ФАРРАХОВ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9554" y="332656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ahoma" pitchFamily="34" charset="0"/>
              </a:rPr>
              <a:t>МИНИСТЕРСТВО  ЗДРАВООХРАНЕНИЯ РЕСПУБЛИКИ ТАТАРСТАН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94864" y="5877272"/>
            <a:ext cx="2020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30</a:t>
            </a:r>
            <a:r>
              <a:rPr lang="ru-RU" dirty="0" smtClean="0"/>
              <a:t> января 2012 </a:t>
            </a:r>
            <a:r>
              <a:rPr lang="ru-RU" dirty="0"/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54053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AutoShape 9"/>
          <p:cNvSpPr>
            <a:spLocks noChangeArrowheads="1"/>
          </p:cNvSpPr>
          <p:nvPr/>
        </p:nvSpPr>
        <p:spPr bwMode="auto">
          <a:xfrm>
            <a:off x="4067175" y="1844675"/>
            <a:ext cx="4824413" cy="13684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ru-RU" sz="2000" smtClean="0">
              <a:solidFill>
                <a:srgbClr val="000000"/>
              </a:solidFill>
              <a:latin typeface="Tahoma" pitchFamily="34" charset="0"/>
            </a:endParaRPr>
          </a:p>
          <a:p>
            <a:pPr algn="ctr" eaLnBrk="0" hangingPunct="0"/>
            <a:endParaRPr lang="ru-RU" sz="2000" smtClean="0">
              <a:solidFill>
                <a:srgbClr val="000000"/>
              </a:solidFill>
              <a:latin typeface="Tahoma" pitchFamily="34" charset="0"/>
            </a:endParaRPr>
          </a:p>
          <a:p>
            <a:pPr algn="ctr" eaLnBrk="0" hangingPunct="0"/>
            <a:endParaRPr lang="ru-RU" sz="2000" smtClean="0">
              <a:solidFill>
                <a:srgbClr val="000000"/>
              </a:solidFill>
              <a:latin typeface="Tahoma" pitchFamily="34" charset="0"/>
            </a:endParaRPr>
          </a:p>
          <a:p>
            <a:pPr algn="ctr" eaLnBrk="0" hangingPunct="0"/>
            <a:endParaRPr lang="ru-RU" sz="2000" smtClean="0">
              <a:solidFill>
                <a:srgbClr val="000000"/>
              </a:solidFill>
              <a:latin typeface="Tahoma" pitchFamily="34" charset="0"/>
            </a:endParaRPr>
          </a:p>
          <a:p>
            <a:pPr algn="ctr" eaLnBrk="0" hangingPunct="0"/>
            <a:endParaRPr lang="ru-RU" sz="200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9" name="Номер слайда 10"/>
          <p:cNvSpPr txBox="1">
            <a:spLocks noGrp="1"/>
          </p:cNvSpPr>
          <p:nvPr/>
        </p:nvSpPr>
        <p:spPr bwMode="auto">
          <a:xfrm>
            <a:off x="8388350" y="6381750"/>
            <a:ext cx="503238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10</a:t>
            </a:r>
            <a:endParaRPr lang="ru-RU" sz="1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1470025" y="260350"/>
            <a:ext cx="634206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ja-JP" sz="2600" b="1" smtClean="0">
                <a:solidFill>
                  <a:srgbClr val="808080"/>
                </a:solidFill>
                <a:latin typeface="Arial" pitchFamily="34" charset="0"/>
              </a:rPr>
              <a:t>Профессиональная заболеваемость </a:t>
            </a:r>
          </a:p>
        </p:txBody>
      </p:sp>
      <p:pic>
        <p:nvPicPr>
          <p:cNvPr id="10752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4400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30" name="Rectangle 10"/>
          <p:cNvSpPr>
            <a:spLocks noChangeArrowheads="1"/>
          </p:cNvSpPr>
          <p:nvPr/>
        </p:nvSpPr>
        <p:spPr bwMode="auto">
          <a:xfrm>
            <a:off x="604041" y="4686568"/>
            <a:ext cx="751840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457200" algn="ctr"/>
            <a:endParaRPr lang="en-US" altLang="ja-JP" sz="2200" dirty="0" smtClean="0">
              <a:solidFill>
                <a:srgbClr val="808080"/>
              </a:solidFill>
              <a:latin typeface="Arial" pitchFamily="34" charset="0"/>
              <a:ea typeface="MS PGothic" pitchFamily="34" charset="-128"/>
            </a:endParaRPr>
          </a:p>
          <a:p>
            <a:pPr indent="457200" algn="ctr"/>
            <a:r>
              <a:rPr lang="ru-RU" altLang="ja-JP" dirty="0" smtClean="0">
                <a:latin typeface="Arial" pitchFamily="34" charset="0"/>
              </a:rPr>
              <a:t>Структура первичных хронических профзаболеваний за 2011гг. </a:t>
            </a:r>
            <a:br>
              <a:rPr lang="ru-RU" altLang="ja-JP" dirty="0" smtClean="0">
                <a:latin typeface="Arial" pitchFamily="34" charset="0"/>
              </a:rPr>
            </a:br>
            <a:r>
              <a:rPr lang="ru-RU" altLang="ja-JP" dirty="0" smtClean="0">
                <a:latin typeface="Arial" pitchFamily="34" charset="0"/>
              </a:rPr>
              <a:t>(в %  по данным Управления </a:t>
            </a:r>
            <a:r>
              <a:rPr lang="ru-RU" altLang="ja-JP" dirty="0" err="1" smtClean="0">
                <a:latin typeface="Arial" pitchFamily="34" charset="0"/>
              </a:rPr>
              <a:t>Роспотребнадзора</a:t>
            </a:r>
            <a:r>
              <a:rPr lang="ru-RU" altLang="ja-JP" dirty="0" smtClean="0">
                <a:latin typeface="Arial" pitchFamily="34" charset="0"/>
              </a:rPr>
              <a:t> по РТ)</a:t>
            </a:r>
          </a:p>
          <a:p>
            <a:pPr indent="457200" algn="ctr" eaLnBrk="0" hangingPunct="0"/>
            <a:endParaRPr lang="ru-RU" altLang="ja-JP" sz="2200" b="1" dirty="0" smtClean="0">
              <a:solidFill>
                <a:srgbClr val="80808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43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BC0BC224-EA4C-469E-A11D-DF28776ED6DE}" type="slidenum">
              <a:rPr lang="ru-RU" sz="1400" smtClean="0">
                <a:solidFill>
                  <a:srgbClr val="000000"/>
                </a:solidFill>
              </a:rPr>
              <a:pPr algn="r"/>
              <a:t>11</a:t>
            </a:fld>
            <a:endParaRPr lang="ru-RU" sz="1400" smtClean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333375"/>
            <a:ext cx="88201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 typeface="Arial" pitchFamily="34" charset="0"/>
              <a:buNone/>
            </a:pPr>
            <a:r>
              <a:rPr lang="ru-RU" sz="2600" b="1" dirty="0" smtClean="0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Долечивание (реабилитации) работающих граждан в условиях санаторно-курортных учреждений </a:t>
            </a:r>
          </a:p>
        </p:txBody>
      </p:sp>
      <p:pic>
        <p:nvPicPr>
          <p:cNvPr id="103431" name="Picture 13" descr="C:\Users\nurmiev\Pictures\6 мая 2010 ТРИ\6 мая 2010 ТРИ 0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268413"/>
            <a:ext cx="2316163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2" name="Picture 15" descr="C:\Users\nurmiev\Pictures\6 мая 2010 ТРИ\6 мая 2010 ТРИ 1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243263"/>
            <a:ext cx="215900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3" name="Rectangle 9"/>
          <p:cNvSpPr>
            <a:spLocks noChangeArrowheads="1"/>
          </p:cNvSpPr>
          <p:nvPr/>
        </p:nvSpPr>
        <p:spPr bwMode="auto">
          <a:xfrm>
            <a:off x="499045" y="4977035"/>
            <a:ext cx="604996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</a:rPr>
              <a:t>Прошли долечивание </a:t>
            </a: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</a:rPr>
              <a:t> 4 669 человек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endParaRPr lang="ru-RU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3434" name="Rectangle 10"/>
          <p:cNvSpPr>
            <a:spLocks noChangeArrowheads="1"/>
          </p:cNvSpPr>
          <p:nvPr/>
        </p:nvSpPr>
        <p:spPr bwMode="auto">
          <a:xfrm>
            <a:off x="2547430" y="1405826"/>
            <a:ext cx="624487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Участвуют:</a:t>
            </a:r>
          </a:p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14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</a:rPr>
              <a:t> санаторно-курортных учреждений РТ </a:t>
            </a:r>
            <a:endParaRPr lang="ru-RU" sz="2400" dirty="0">
              <a:solidFill>
                <a:srgbClr val="000000"/>
              </a:solidFill>
              <a:latin typeface="Arial" pitchFamily="34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3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</a:rPr>
              <a:t> государственных автономных 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</a:rPr>
              <a:t>учреждений здравоохранения Республики Татарстан</a:t>
            </a:r>
          </a:p>
        </p:txBody>
      </p:sp>
      <p:sp>
        <p:nvSpPr>
          <p:cNvPr id="3" name="Стрелка вниз 2"/>
          <p:cNvSpPr/>
          <p:nvPr/>
        </p:nvSpPr>
        <p:spPr>
          <a:xfrm rot="14662456">
            <a:off x="3952523" y="4125919"/>
            <a:ext cx="242316" cy="946875"/>
          </a:xfrm>
          <a:prstGeom prst="downArrow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60032" y="4285358"/>
            <a:ext cx="8098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+1%</a:t>
            </a:r>
            <a:endParaRPr lang="ru-RU" sz="2400" b="1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3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5498" y="179929"/>
            <a:ext cx="4807983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ctr">
              <a:defRPr sz="3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ЗАДАЧИ на </a:t>
            </a:r>
            <a:r>
              <a:rPr lang="en-US" dirty="0" smtClean="0"/>
              <a:t>201</a:t>
            </a:r>
            <a:r>
              <a:rPr lang="ru-RU" dirty="0"/>
              <a:t>2</a:t>
            </a:r>
            <a:r>
              <a:rPr lang="en-US" dirty="0"/>
              <a:t> </a:t>
            </a:r>
            <a:r>
              <a:rPr lang="ru-RU" dirty="0"/>
              <a:t>год</a:t>
            </a:r>
          </a:p>
        </p:txBody>
      </p:sp>
      <p:sp>
        <p:nvSpPr>
          <p:cNvPr id="1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88424" y="6255614"/>
            <a:ext cx="625921" cy="476250"/>
          </a:xfrm>
        </p:spPr>
        <p:txBody>
          <a:bodyPr/>
          <a:lstStyle/>
          <a:p>
            <a:pPr>
              <a:defRPr/>
            </a:pPr>
            <a:fld id="{62EA2136-15D3-4414-8330-6E91432636BF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07504" y="1305354"/>
            <a:ext cx="89289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выдача листков нетрудоспособности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электронном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виде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разработка и принятие нормативных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документов по ЭВН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повышение качества экспертизы временной нетрудоспособности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повышение качества профессиональных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медицинских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осмотров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организация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профпатологических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кабинетов</a:t>
            </a:r>
          </a:p>
          <a:p>
            <a:pPr marL="571500" indent="-571500">
              <a:buFont typeface="Arial" pitchFamily="34" charset="0"/>
              <a:buChar char="•"/>
            </a:pP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71500" indent="-571500">
              <a:buFont typeface="Arial" pitchFamily="34" charset="0"/>
              <a:buChar char="•"/>
            </a:pP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31752"/>
            <a:ext cx="2547937" cy="23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969" y="4541995"/>
            <a:ext cx="2768600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01387"/>
            <a:ext cx="2878137" cy="2805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002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Line 22"/>
          <p:cNvSpPr>
            <a:spLocks noChangeShapeType="1"/>
          </p:cNvSpPr>
          <p:nvPr/>
        </p:nvSpPr>
        <p:spPr bwMode="auto">
          <a:xfrm>
            <a:off x="3560763" y="1781175"/>
            <a:ext cx="1655762" cy="12954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ru-RU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 charset="0"/>
            </a:endParaRPr>
          </a:p>
        </p:txBody>
      </p:sp>
      <p:graphicFrame>
        <p:nvGraphicFramePr>
          <p:cNvPr id="512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6570763"/>
              </p:ext>
            </p:extLst>
          </p:nvPr>
        </p:nvGraphicFramePr>
        <p:xfrm>
          <a:off x="476286" y="830691"/>
          <a:ext cx="8348651" cy="548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Лист" r:id="rId4" imgW="8557163" imgH="4328208" progId="Excel.Sheet.8">
                  <p:embed/>
                </p:oleObj>
              </mc:Choice>
              <mc:Fallback>
                <p:oleObj name="Лист" r:id="rId4" imgW="8557163" imgH="432820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86" y="830691"/>
                        <a:ext cx="8348651" cy="548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202" name="Text Box 18"/>
          <p:cNvSpPr txBox="1">
            <a:spLocks noChangeArrowheads="1"/>
          </p:cNvSpPr>
          <p:nvPr/>
        </p:nvSpPr>
        <p:spPr bwMode="auto">
          <a:xfrm>
            <a:off x="1475656" y="2004155"/>
            <a:ext cx="2232025" cy="42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4" rIns="91430" bIns="45714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charset="0"/>
              </a:rPr>
              <a:t>Смертность</a:t>
            </a:r>
          </a:p>
        </p:txBody>
      </p:sp>
      <p:sp>
        <p:nvSpPr>
          <p:cNvPr id="93203" name="Text Box 19"/>
          <p:cNvSpPr txBox="1">
            <a:spLocks noChangeArrowheads="1"/>
          </p:cNvSpPr>
          <p:nvPr/>
        </p:nvSpPr>
        <p:spPr bwMode="auto">
          <a:xfrm>
            <a:off x="1475656" y="3573016"/>
            <a:ext cx="2232025" cy="42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4" rIns="91430" bIns="45714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charset="0"/>
              </a:rPr>
              <a:t>Рождаемость</a:t>
            </a:r>
          </a:p>
        </p:txBody>
      </p:sp>
      <p:pic>
        <p:nvPicPr>
          <p:cNvPr id="12" name="Picture 11" descr="Герб+флаг РТ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37922" y="1200313"/>
            <a:ext cx="779462" cy="546100"/>
          </a:xfrm>
          <a:prstGeom prst="rect">
            <a:avLst/>
          </a:prstGeom>
          <a:noFill/>
          <a:ln>
            <a:noFill/>
          </a:ln>
          <a:effectLst>
            <a:outerShdw blurRad="381000" algn="ctr" rotWithShape="0">
              <a:prstClr val="black">
                <a:alpha val="7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4580347" y="3573016"/>
            <a:ext cx="4278312" cy="1791111"/>
            <a:chOff x="4643438" y="4076700"/>
            <a:chExt cx="4278312" cy="1765300"/>
          </a:xfrm>
        </p:grpSpPr>
        <p:graphicFrame>
          <p:nvGraphicFramePr>
            <p:cNvPr id="5128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94583761"/>
                </p:ext>
              </p:extLst>
            </p:nvPr>
          </p:nvGraphicFramePr>
          <p:xfrm>
            <a:off x="4643438" y="4076700"/>
            <a:ext cx="4278312" cy="176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96" name="Лист" r:id="rId7" imgW="4274800" imgH="1394496" progId="Excel.Sheet.8">
                    <p:embed/>
                  </p:oleObj>
                </mc:Choice>
                <mc:Fallback>
                  <p:oleObj name="Лист" r:id="rId7" imgW="4274800" imgH="1394496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3438" y="4076700"/>
                          <a:ext cx="4278312" cy="1765300"/>
                        </a:xfrm>
                        <a:prstGeom prst="rect">
                          <a:avLst/>
                        </a:prstGeom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  <a:tileRect r="-100000" b="-100000"/>
                        </a:gra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3205" name="Text Box 21"/>
            <p:cNvSpPr txBox="1">
              <a:spLocks noChangeArrowheads="1"/>
            </p:cNvSpPr>
            <p:nvPr/>
          </p:nvSpPr>
          <p:spPr bwMode="auto">
            <a:xfrm>
              <a:off x="5508625" y="4076700"/>
              <a:ext cx="2592388" cy="28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0" tIns="45714" rIns="91430" bIns="45714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ru-RU" sz="1400" dirty="0">
                  <a:solidFill>
                    <a:prstClr val="black">
                      <a:lumMod val="8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 charset="0"/>
                </a:rPr>
                <a:t>Тенденции с 1986 года</a:t>
              </a:r>
            </a:p>
          </p:txBody>
        </p:sp>
      </p:grp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374998" y="6510338"/>
            <a:ext cx="20367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5ECCF3"/>
                </a:solidFill>
                <a:latin typeface="Tahoma" pitchFamily="34" charset="0"/>
                <a:cs typeface="Tahoma" pitchFamily="34" charset="0"/>
              </a:rPr>
              <a:t>www.minzdrav.tatar.ru</a:t>
            </a:r>
            <a:endParaRPr lang="ru-RU" sz="1200" b="1">
              <a:solidFill>
                <a:srgbClr val="5ECCF3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018638CC-0208-44F8-B8AD-E4413EB8DCC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3933" y="260648"/>
            <a:ext cx="74537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рождаемости и смертности</a:t>
            </a:r>
            <a:br>
              <a:rPr lang="ru-RU" sz="24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Республике Татарстан за 1995-2011г.г.</a:t>
            </a:r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624"/>
            <a:ext cx="15732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6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Номер слайда 3"/>
          <p:cNvSpPr txBox="1">
            <a:spLocks noGrp="1"/>
          </p:cNvSpPr>
          <p:nvPr/>
        </p:nvSpPr>
        <p:spPr bwMode="auto">
          <a:xfrm>
            <a:off x="8388350" y="6245225"/>
            <a:ext cx="2984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313C3BDF-CCD3-4E1C-84F3-FFD571BF74F9}" type="slidenum">
              <a:rPr lang="ru-RU" sz="1400" smtClean="0">
                <a:solidFill>
                  <a:srgbClr val="000000"/>
                </a:solidFill>
              </a:rPr>
              <a:pPr algn="r"/>
              <a:t>3</a:t>
            </a:fld>
            <a:endParaRPr lang="ru-RU" sz="1400" smtClean="0">
              <a:solidFill>
                <a:srgbClr val="000000"/>
              </a:solidFill>
            </a:endParaRPr>
          </a:p>
        </p:txBody>
      </p:sp>
      <p:sp>
        <p:nvSpPr>
          <p:cNvPr id="93189" name="Text Box 13"/>
          <p:cNvSpPr txBox="1">
            <a:spLocks noChangeArrowheads="1"/>
          </p:cNvSpPr>
          <p:nvPr/>
        </p:nvSpPr>
        <p:spPr bwMode="auto">
          <a:xfrm>
            <a:off x="4284663" y="1412875"/>
            <a:ext cx="46085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93190" name="Text Box 12"/>
          <p:cNvSpPr txBox="1">
            <a:spLocks noChangeArrowheads="1"/>
          </p:cNvSpPr>
          <p:nvPr/>
        </p:nvSpPr>
        <p:spPr bwMode="auto">
          <a:xfrm>
            <a:off x="0" y="6416675"/>
            <a:ext cx="2000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smtClean="0">
                <a:solidFill>
                  <a:srgbClr val="000000"/>
                </a:solidFill>
                <a:latin typeface="Tahoma" pitchFamily="34" charset="0"/>
              </a:rPr>
              <a:t>www.minzdrav.tatar.ru</a:t>
            </a:r>
            <a:endParaRPr lang="ru-RU" sz="1200" b="1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7967" name="Rectangle 79"/>
          <p:cNvSpPr>
            <a:spLocks noChangeArrowheads="1"/>
          </p:cNvSpPr>
          <p:nvPr/>
        </p:nvSpPr>
        <p:spPr bwMode="auto">
          <a:xfrm>
            <a:off x="5435600" y="692150"/>
            <a:ext cx="3673475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C3300"/>
                </a:solidFill>
                <a:latin typeface="Arial" pitchFamily="34" charset="0"/>
              </a:rPr>
              <a:t>ФИНАНСИРОВАНИЕ</a:t>
            </a:r>
            <a:r>
              <a:rPr lang="ru-RU" b="1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</a:p>
          <a:p>
            <a:pPr algn="ctr"/>
            <a:endParaRPr lang="ru-RU" dirty="0" smtClean="0">
              <a:solidFill>
                <a:srgbClr val="000000"/>
              </a:solidFill>
              <a:latin typeface="Arial" pitchFamily="34" charset="0"/>
            </a:endParaRPr>
          </a:p>
          <a:p>
            <a:pPr algn="ctr"/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</a:rPr>
              <a:t>БЮДЖЕТ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</a:rPr>
              <a:t>РФ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ru-RU" sz="1600" i="1" dirty="0" smtClean="0">
                <a:solidFill>
                  <a:srgbClr val="000000"/>
                </a:solidFill>
                <a:latin typeface="Arial" pitchFamily="34" charset="0"/>
              </a:rPr>
              <a:t> -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</a:rPr>
              <a:t>2 886,598 млн. руб.</a:t>
            </a:r>
          </a:p>
          <a:p>
            <a:pPr algn="ctr"/>
            <a:endParaRPr lang="ru-RU" sz="1600" i="1" dirty="0" smtClean="0">
              <a:solidFill>
                <a:srgbClr val="000000"/>
              </a:solidFill>
              <a:latin typeface="Arial" pitchFamily="34" charset="0"/>
            </a:endParaRPr>
          </a:p>
          <a:p>
            <a:pPr algn="ctr"/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</a:rPr>
              <a:t>БЮДЖЕТ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</a:rPr>
              <a:t>РТ</a:t>
            </a:r>
            <a:r>
              <a:rPr lang="ru-RU" sz="16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-  </a:t>
            </a:r>
            <a:r>
              <a:rPr lang="ru-RU" sz="1600" b="1" dirty="0" smtClean="0">
                <a:solidFill>
                  <a:srgbClr val="990033"/>
                </a:solidFill>
                <a:latin typeface="Arial" pitchFamily="34" charset="0"/>
              </a:rPr>
              <a:t>1 649,94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</a:rPr>
              <a:t> млн. руб.</a:t>
            </a:r>
          </a:p>
        </p:txBody>
      </p:sp>
      <p:sp>
        <p:nvSpPr>
          <p:cNvPr id="93192" name="Прямоугольник 14"/>
          <p:cNvSpPr>
            <a:spLocks noChangeArrowheads="1"/>
          </p:cNvSpPr>
          <p:nvPr/>
        </p:nvSpPr>
        <p:spPr bwMode="auto">
          <a:xfrm>
            <a:off x="220836" y="190501"/>
            <a:ext cx="6872114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808080"/>
                </a:solidFill>
                <a:latin typeface="Tahoma" pitchFamily="34" charset="0"/>
                <a:cs typeface="Tahoma" pitchFamily="34" charset="0"/>
              </a:rPr>
              <a:t>ПРИОРИТЕТНЫЙ НАЦИОНАЛЬНЫЙ ПРОЕКТ «ЗДОРОВЬЕ» В РЕСПУБЛИКЕ ТАТАРСТАН</a:t>
            </a:r>
          </a:p>
        </p:txBody>
      </p:sp>
      <p:sp>
        <p:nvSpPr>
          <p:cNvPr id="93193" name="Номер слайда 10"/>
          <p:cNvSpPr txBox="1">
            <a:spLocks noGrp="1"/>
          </p:cNvSpPr>
          <p:nvPr/>
        </p:nvSpPr>
        <p:spPr bwMode="auto">
          <a:xfrm>
            <a:off x="8388350" y="6381750"/>
            <a:ext cx="2984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endParaRPr lang="ru-RU" sz="1400" dirty="0" smtClean="0">
              <a:solidFill>
                <a:srgbClr val="000000"/>
              </a:solidFill>
            </a:endParaRPr>
          </a:p>
        </p:txBody>
      </p:sp>
      <p:sp>
        <p:nvSpPr>
          <p:cNvPr id="93194" name="Rectangle 79"/>
          <p:cNvSpPr>
            <a:spLocks noChangeArrowheads="1"/>
          </p:cNvSpPr>
          <p:nvPr/>
        </p:nvSpPr>
        <p:spPr bwMode="auto">
          <a:xfrm>
            <a:off x="7092950" y="225425"/>
            <a:ext cx="15478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 smtClean="0">
                <a:solidFill>
                  <a:srgbClr val="000000"/>
                </a:solidFill>
                <a:latin typeface="Arial" pitchFamily="34" charset="0"/>
              </a:rPr>
              <a:t>2011 год</a:t>
            </a:r>
          </a:p>
        </p:txBody>
      </p:sp>
      <p:sp>
        <p:nvSpPr>
          <p:cNvPr id="2" name="Rectangle 79"/>
          <p:cNvSpPr>
            <a:spLocks noChangeArrowheads="1"/>
          </p:cNvSpPr>
          <p:nvPr/>
        </p:nvSpPr>
        <p:spPr bwMode="auto">
          <a:xfrm>
            <a:off x="468313" y="836613"/>
            <a:ext cx="41767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</a:rPr>
              <a:t>ОСНОВНЫЕ НАПРАВЛЕНИЯ</a:t>
            </a:r>
          </a:p>
        </p:txBody>
      </p:sp>
      <p:sp>
        <p:nvSpPr>
          <p:cNvPr id="81936" name="Rectangle 6"/>
          <p:cNvSpPr>
            <a:spLocks noChangeArrowheads="1"/>
          </p:cNvSpPr>
          <p:nvPr/>
        </p:nvSpPr>
        <p:spPr bwMode="auto">
          <a:xfrm>
            <a:off x="71438" y="1304925"/>
            <a:ext cx="5148262" cy="1044575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BCBCBC"/>
                </a:solidFill>
              </a14:hiddenFill>
            </a:ext>
          </a:extLst>
        </p:spPr>
        <p:txBody>
          <a:bodyPr wrap="none" anchor="ctr"/>
          <a:lstStyle/>
          <a:p>
            <a:r>
              <a:rPr lang="ru-RU" sz="1600" smtClean="0">
                <a:solidFill>
                  <a:srgbClr val="000000"/>
                </a:solidFill>
                <a:latin typeface="Arial" pitchFamily="34" charset="0"/>
              </a:rPr>
              <a:t>Развитие первичной медико-санитарной помощи </a:t>
            </a:r>
          </a:p>
          <a:p>
            <a:r>
              <a:rPr lang="ru-RU" sz="1600" smtClean="0">
                <a:solidFill>
                  <a:srgbClr val="000000"/>
                </a:solidFill>
                <a:latin typeface="Arial" pitchFamily="34" charset="0"/>
              </a:rPr>
              <a:t>и совершенствование профилактики заболеваний</a:t>
            </a:r>
          </a:p>
          <a:p>
            <a:r>
              <a:rPr lang="ru-RU" sz="16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ru-RU" sz="1600" b="1" smtClean="0">
                <a:solidFill>
                  <a:srgbClr val="000000"/>
                </a:solidFill>
                <a:latin typeface="Arial" pitchFamily="34" charset="0"/>
              </a:rPr>
              <a:t>(6 мероприятий)</a:t>
            </a:r>
          </a:p>
        </p:txBody>
      </p:sp>
      <p:sp>
        <p:nvSpPr>
          <p:cNvPr id="81937" name="Rectangle 6"/>
          <p:cNvSpPr>
            <a:spLocks noChangeArrowheads="1"/>
          </p:cNvSpPr>
          <p:nvPr/>
        </p:nvSpPr>
        <p:spPr bwMode="auto">
          <a:xfrm>
            <a:off x="47625" y="2601913"/>
            <a:ext cx="5184775" cy="827087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BCBCBC"/>
                </a:solidFill>
              </a14:hiddenFill>
            </a:ext>
          </a:extLst>
        </p:spPr>
        <p:txBody>
          <a:bodyPr wrap="none" anchor="ctr"/>
          <a:lstStyle/>
          <a:p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</a:rPr>
              <a:t>Совершенствование медицинской помощи матерям 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</a:rPr>
              <a:t>и детям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</a:rPr>
              <a:t>(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</a:rPr>
              <a:t>8 мероприятий)</a:t>
            </a:r>
            <a:br>
              <a:rPr lang="ru-RU" sz="1600" b="1" dirty="0" smtClean="0">
                <a:solidFill>
                  <a:srgbClr val="000000"/>
                </a:solidFill>
                <a:latin typeface="Arial" pitchFamily="34" charset="0"/>
              </a:rPr>
            </a:br>
            <a:endParaRPr lang="ru-RU" sz="1600" b="1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1939" name="Rectangle 6"/>
          <p:cNvSpPr>
            <a:spLocks noChangeArrowheads="1"/>
          </p:cNvSpPr>
          <p:nvPr/>
        </p:nvSpPr>
        <p:spPr bwMode="auto">
          <a:xfrm>
            <a:off x="47625" y="3714750"/>
            <a:ext cx="5184775" cy="100965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BCBCBC"/>
                </a:solidFill>
              </a14:hiddenFill>
            </a:ext>
          </a:extLst>
        </p:spPr>
        <p:txBody>
          <a:bodyPr wrap="none" anchor="ctr"/>
          <a:lstStyle/>
          <a:p>
            <a:r>
              <a:rPr lang="ru-RU" sz="1600" smtClean="0">
                <a:solidFill>
                  <a:srgbClr val="000000"/>
                </a:solidFill>
                <a:latin typeface="Arial" pitchFamily="34" charset="0"/>
              </a:rPr>
              <a:t>Повышение доступности и качества </a:t>
            </a:r>
          </a:p>
          <a:p>
            <a:r>
              <a:rPr lang="ru-RU" sz="1600" smtClean="0">
                <a:solidFill>
                  <a:srgbClr val="000000"/>
                </a:solidFill>
                <a:latin typeface="Arial" pitchFamily="34" charset="0"/>
              </a:rPr>
              <a:t>специализированной, в т.ч. высокотехнологичной</a:t>
            </a:r>
          </a:p>
          <a:p>
            <a:r>
              <a:rPr lang="ru-RU" sz="1600" smtClean="0">
                <a:solidFill>
                  <a:srgbClr val="000000"/>
                </a:solidFill>
                <a:latin typeface="Arial" pitchFamily="34" charset="0"/>
              </a:rPr>
              <a:t> медицинской помощи </a:t>
            </a:r>
            <a:r>
              <a:rPr lang="ru-RU" sz="1600" b="1" smtClean="0">
                <a:solidFill>
                  <a:srgbClr val="000000"/>
                </a:solidFill>
                <a:latin typeface="Arial" pitchFamily="34" charset="0"/>
              </a:rPr>
              <a:t>(5 мероприятий)</a:t>
            </a:r>
          </a:p>
        </p:txBody>
      </p:sp>
      <p:sp>
        <p:nvSpPr>
          <p:cNvPr id="81940" name="Rectangle 6"/>
          <p:cNvSpPr>
            <a:spLocks noChangeArrowheads="1"/>
          </p:cNvSpPr>
          <p:nvPr/>
        </p:nvSpPr>
        <p:spPr bwMode="auto">
          <a:xfrm>
            <a:off x="47625" y="5011738"/>
            <a:ext cx="5172075" cy="865187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BCBCBC"/>
                </a:solidFill>
              </a14:hiddenFill>
            </a:ext>
          </a:extLst>
        </p:spPr>
        <p:txBody>
          <a:bodyPr wrap="none" anchor="ctr"/>
          <a:lstStyle/>
          <a:p>
            <a:r>
              <a:rPr lang="ru-RU" sz="1600" smtClean="0">
                <a:solidFill>
                  <a:srgbClr val="000000"/>
                </a:solidFill>
                <a:latin typeface="Arial" pitchFamily="34" charset="0"/>
              </a:rPr>
              <a:t>Формирование здорового образа жизни </a:t>
            </a:r>
          </a:p>
          <a:p>
            <a:r>
              <a:rPr lang="ru-RU" sz="1600" b="1" smtClean="0">
                <a:solidFill>
                  <a:srgbClr val="000000"/>
                </a:solidFill>
                <a:latin typeface="Arial" pitchFamily="34" charset="0"/>
              </a:rPr>
              <a:t>(1 мероприятие)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951" y="4240113"/>
            <a:ext cx="3562537" cy="195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2066925"/>
            <a:ext cx="4092128" cy="2297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72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1660525" y="25066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ru-RU" sz="24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31" name="Rectangle 10"/>
          <p:cNvSpPr>
            <a:spLocks noChangeArrowheads="1"/>
          </p:cNvSpPr>
          <p:nvPr/>
        </p:nvSpPr>
        <p:spPr bwMode="auto">
          <a:xfrm>
            <a:off x="971550" y="6387306"/>
            <a:ext cx="6985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200">
                <a:solidFill>
                  <a:srgbClr val="990000"/>
                </a:solidFill>
              </a:rPr>
              <a:t>*</a:t>
            </a:r>
            <a:r>
              <a:rPr lang="ru-RU" sz="1200">
                <a:solidFill>
                  <a:srgbClr val="000000"/>
                </a:solidFill>
              </a:rPr>
              <a:t>прогноз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14600" y="76200"/>
            <a:ext cx="53340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Высокотехнологичная медицинская помощь</a:t>
            </a:r>
            <a:endParaRPr lang="ru-RU" sz="2800" b="1" dirty="0">
              <a:solidFill>
                <a:srgbClr val="000000">
                  <a:lumMod val="65000"/>
                  <a:lumOff val="35000"/>
                </a:srgbClr>
              </a:solidFill>
              <a:latin typeface="Arial"/>
            </a:endParaRPr>
          </a:p>
        </p:txBody>
      </p:sp>
      <p:pic>
        <p:nvPicPr>
          <p:cNvPr id="15" name="Picture 4" descr="0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2407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8" descr="1_5_fu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22813"/>
            <a:ext cx="2124075" cy="2135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6184601"/>
              </p:ext>
            </p:extLst>
          </p:nvPr>
        </p:nvGraphicFramePr>
        <p:xfrm>
          <a:off x="2498725" y="1524000"/>
          <a:ext cx="6340475" cy="4265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536" name="TextBox 6"/>
          <p:cNvSpPr txBox="1">
            <a:spLocks noChangeArrowheads="1"/>
          </p:cNvSpPr>
          <p:nvPr/>
        </p:nvSpPr>
        <p:spPr bwMode="auto">
          <a:xfrm>
            <a:off x="6629400" y="3576638"/>
            <a:ext cx="1371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>
                <a:solidFill>
                  <a:srgbClr val="000000"/>
                </a:solidFill>
              </a:rPr>
              <a:t>Человек</a:t>
            </a:r>
          </a:p>
        </p:txBody>
      </p:sp>
      <p:sp>
        <p:nvSpPr>
          <p:cNvPr id="2253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88424" y="6185693"/>
            <a:ext cx="477416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7FB2F4-1864-4348-957B-52EC17C5A59D}" type="slidenum">
              <a:rPr lang="ru-RU" smtClean="0">
                <a:solidFill>
                  <a:srgbClr val="000000"/>
                </a:solidFill>
              </a:rPr>
              <a:pPr eaLnBrk="1" hangingPunct="1"/>
              <a:t>4</a:t>
            </a:fld>
            <a:endParaRPr lang="ru-R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67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19296" y="357166"/>
            <a:ext cx="3682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ЦЕНТРЫ ЗДОРОВЬЯ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5672" y="1643050"/>
            <a:ext cx="848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1F497D">
                    <a:lumMod val="50000"/>
                  </a:srgb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Обследовано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94 753 </a:t>
            </a:r>
            <a:r>
              <a:rPr lang="ru-RU" sz="2400" b="1" dirty="0" smtClean="0">
                <a:solidFill>
                  <a:srgbClr val="1F497D">
                    <a:lumMod val="50000"/>
                  </a:srgb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человека (25 654 – дети, 69 099 – взрослые)</a:t>
            </a:r>
            <a:r>
              <a:rPr lang="ru-RU" sz="2400" dirty="0" smtClean="0">
                <a:solidFill>
                  <a:srgbClr val="1F497D">
                    <a:lumMod val="50000"/>
                  </a:srgb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,</a:t>
            </a:r>
            <a:r>
              <a:rPr lang="ru-RU" sz="2400" b="1" dirty="0" smtClean="0">
                <a:solidFill>
                  <a:srgbClr val="1F497D">
                    <a:lumMod val="50000"/>
                  </a:srgb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из них:</a:t>
            </a:r>
            <a:endParaRPr lang="ru-RU" sz="2400" dirty="0" smtClean="0">
              <a:solidFill>
                <a:srgbClr val="1F497D">
                  <a:lumMod val="50000"/>
                </a:srgb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6448" y="2464671"/>
            <a:ext cx="8072494" cy="107721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rgbClr val="FFFFCC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Above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ahoma" pitchFamily="34" charset="0"/>
                <a:cs typeface="Tahoma" pitchFamily="34" charset="0"/>
              </a:rPr>
              <a:t>22 448 чел. (23,6 %) </a:t>
            </a:r>
            <a:r>
              <a:rPr lang="ru-RU" sz="32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ahoma" pitchFamily="34" charset="0"/>
                <a:cs typeface="Tahoma" pitchFamily="34" charset="0"/>
              </a:rPr>
              <a:t>признаны здоровыми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ahoma" pitchFamily="34" charset="0"/>
                <a:cs typeface="Tahoma" pitchFamily="34" charset="0"/>
              </a:rPr>
              <a:t>                                          (среди них – 5 137 дети)</a:t>
            </a:r>
            <a:endParaRPr lang="ru-RU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5672" y="3717032"/>
            <a:ext cx="8594046" cy="1077218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FFFFCC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Above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ahoma" pitchFamily="34" charset="0"/>
                <a:cs typeface="Tahoma" pitchFamily="34" charset="0"/>
              </a:rPr>
              <a:t>72 305 чел. (76,3 %)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ahoma" pitchFamily="34" charset="0"/>
                <a:cs typeface="Tahoma" pitchFamily="34" charset="0"/>
              </a:rPr>
              <a:t>– выявлены функциональные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ahoma" pitchFamily="34" charset="0"/>
                <a:cs typeface="Tahoma" pitchFamily="34" charset="0"/>
              </a:rPr>
              <a:t>                      расстройства (среди них – 20 517 дети)</a:t>
            </a:r>
            <a:endParaRPr lang="ru-RU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5672" y="5000636"/>
            <a:ext cx="8594046" cy="1077218"/>
          </a:xfrm>
          <a:prstGeom prst="rect">
            <a:avLst/>
          </a:prstGeom>
          <a:solidFill>
            <a:schemeClr val="accent3">
              <a:lumMod val="65000"/>
            </a:schemeClr>
          </a:solidFill>
          <a:ln w="38100">
            <a:solidFill>
              <a:srgbClr val="FFFFCC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Above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ahoma" pitchFamily="34" charset="0"/>
                <a:cs typeface="Tahoma" pitchFamily="34" charset="0"/>
              </a:rPr>
              <a:t>60 744 чел. (64,1 %)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ahoma" pitchFamily="34" charset="0"/>
                <a:cs typeface="Tahoma" pitchFamily="34" charset="0"/>
              </a:rPr>
              <a:t>- направлены в медицинские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ahoma" pitchFamily="34" charset="0"/>
                <a:cs typeface="Tahoma" pitchFamily="34" charset="0"/>
              </a:rPr>
              <a:t>                      учреждения (среди них – 18 744 дети)</a:t>
            </a:r>
            <a:endParaRPr lang="ru-RU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52980"/>
            <a:ext cx="1571604" cy="608371"/>
          </a:xfrm>
          <a:prstGeom prst="rect">
            <a:avLst/>
          </a:prstGeom>
          <a:ln>
            <a:noFill/>
          </a:ln>
          <a:effectLst>
            <a:softEdge rad="127000"/>
          </a:effectLst>
          <a:extLst/>
        </p:spPr>
      </p:pic>
      <p:sp>
        <p:nvSpPr>
          <p:cNvPr id="14" name="Нижний колонтитул 3"/>
          <p:cNvSpPr txBox="1">
            <a:spLocks/>
          </p:cNvSpPr>
          <p:nvPr/>
        </p:nvSpPr>
        <p:spPr>
          <a:xfrm>
            <a:off x="8494294" y="6288087"/>
            <a:ext cx="4286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/>
            <a:fld id="{E67FB2F4-1864-4348-957B-52EC17C5A59D}" type="slidenum">
              <a:rPr lang="ru-RU" sz="1200">
                <a:solidFill>
                  <a:srgbClr val="000000"/>
                </a:solidFill>
              </a:rPr>
              <a:pPr eaLnBrk="1" hangingPunct="1"/>
              <a:t>5</a:t>
            </a:fld>
            <a:endParaRPr lang="ru-RU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66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128" y="156714"/>
            <a:ext cx="7858248" cy="752006"/>
          </a:xfrm>
        </p:spPr>
        <p:txBody>
          <a:bodyPr>
            <a:noAutofit/>
          </a:bodyPr>
          <a:lstStyle/>
          <a:p>
            <a:pPr>
              <a:lnSpc>
                <a:spcPts val="3360"/>
              </a:lnSpc>
            </a:pP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Дополнительная диспансеризация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7405334"/>
              </p:ext>
            </p:extLst>
          </p:nvPr>
        </p:nvGraphicFramePr>
        <p:xfrm>
          <a:off x="421647" y="1804531"/>
          <a:ext cx="411480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3474667"/>
              </p:ext>
            </p:extLst>
          </p:nvPr>
        </p:nvGraphicFramePr>
        <p:xfrm>
          <a:off x="4715932" y="1856027"/>
          <a:ext cx="4327590" cy="4275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3168295" y="6295901"/>
            <a:ext cx="3096344" cy="369332"/>
            <a:chOff x="1475656" y="6311197"/>
            <a:chExt cx="3096344" cy="36933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475656" y="6351847"/>
              <a:ext cx="288032" cy="2880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799420" y="6311197"/>
              <a:ext cx="10443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dirty="0" smtClean="0">
                  <a:solidFill>
                    <a:prstClr val="black"/>
                  </a:solidFill>
                  <a:latin typeface="Calibri"/>
                </a:rPr>
                <a:t>больные</a:t>
              </a: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972317" y="6351847"/>
              <a:ext cx="288032" cy="2880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20082" y="6311197"/>
              <a:ext cx="11519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dirty="0" smtClean="0">
                  <a:solidFill>
                    <a:prstClr val="black"/>
                  </a:solidFill>
                  <a:latin typeface="Calibri"/>
                </a:rPr>
                <a:t>здоровые</a:t>
              </a: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055437" y="1592314"/>
            <a:ext cx="2703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/>
              </a:rPr>
              <a:t>РАБОТАЮЩИЕ ГРАЖДАНЕ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2988" y="1636333"/>
            <a:ext cx="3330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/>
              </a:rPr>
              <a:t>ГОСУДАРСТВЕННЫЕ СЛУЖАЩИЕ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20223" y="2721114"/>
            <a:ext cx="1584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4000" dirty="0" smtClean="0">
                <a:solidFill>
                  <a:prstClr val="white"/>
                </a:solidFill>
                <a:latin typeface="Calibri"/>
              </a:rPr>
              <a:t>24,8%</a:t>
            </a:r>
            <a:endParaRPr lang="ru-RU" sz="4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92280" y="3429000"/>
            <a:ext cx="1584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4000" dirty="0" smtClean="0">
                <a:solidFill>
                  <a:prstClr val="white"/>
                </a:solidFill>
                <a:latin typeface="Calibri"/>
              </a:rPr>
              <a:t>47,5%</a:t>
            </a:r>
            <a:endParaRPr lang="ru-RU" sz="40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1148"/>
            <a:ext cx="169168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283323" y="5992103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715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ПРИОРИТЕТНЫЙ НАЦИОНАЛЬНЫЙ ПРОЕКТ «ЗДОРОВЬЕ</a:t>
            </a: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</a:t>
            </a:r>
            <a:endParaRPr lang="ru-RU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7" y="1600201"/>
            <a:ext cx="4610621" cy="348498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Приобретено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370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единиц медицинского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больничного оборудования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мебели и комплектов белья </a:t>
            </a:r>
            <a:endParaRPr lang="ru-RU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92696"/>
            <a:ext cx="1730301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7" y="2060848"/>
            <a:ext cx="4430385" cy="280831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26114" lon="21301135" rev="1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5598001"/>
            <a:ext cx="70588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сумму </a:t>
            </a: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15,222 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млн. рублей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460432" y="618277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15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Rectangle 3"/>
          <p:cNvSpPr>
            <a:spLocks noGrp="1" noChangeArrowheads="1"/>
          </p:cNvSpPr>
          <p:nvPr>
            <p:ph idx="1"/>
          </p:nvPr>
        </p:nvSpPr>
        <p:spPr>
          <a:xfrm>
            <a:off x="200024" y="3230166"/>
            <a:ext cx="6879406" cy="1494234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39 </a:t>
            </a:r>
            <a:r>
              <a:rPr lang="ru-RU" sz="2400" dirty="0"/>
              <a:t>объектов строительства</a:t>
            </a:r>
          </a:p>
          <a:p>
            <a:pPr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10 000 </a:t>
            </a:r>
            <a:r>
              <a:rPr lang="ru-RU" sz="2400" dirty="0" smtClean="0"/>
              <a:t>компьютеров</a:t>
            </a:r>
          </a:p>
          <a:p>
            <a:pPr>
              <a:buFontTx/>
              <a:buNone/>
            </a:pPr>
            <a:r>
              <a:rPr lang="ru-RU" sz="2400" dirty="0" smtClean="0"/>
              <a:t>Внедрение стандартов в </a:t>
            </a:r>
            <a:r>
              <a:rPr lang="ru-RU" sz="2400" b="1" dirty="0">
                <a:solidFill>
                  <a:srgbClr val="C00000"/>
                </a:solidFill>
              </a:rPr>
              <a:t>71</a:t>
            </a:r>
            <a:r>
              <a:rPr lang="ru-RU" sz="2400" dirty="0" smtClean="0"/>
              <a:t> ЛПУ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76200"/>
            <a:ext cx="71186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Программ</a:t>
            </a:r>
            <a:r>
              <a:rPr lang="ru-RU" sz="2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а</a:t>
            </a:r>
            <a:r>
              <a:rPr lang="ru-RU" sz="24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 </a:t>
            </a:r>
            <a:r>
              <a:rPr lang="ru-RU" sz="2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модернизации здравоохранения Республики Татарстан на 2011-2012 годы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0" y="1066800"/>
            <a:ext cx="72723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                    </a:t>
            </a:r>
            <a:r>
              <a:rPr lang="en-US" sz="3600" dirty="0" smtClean="0">
                <a:solidFill>
                  <a:srgbClr val="000000"/>
                </a:solidFill>
              </a:rPr>
              <a:t>2011 </a:t>
            </a:r>
            <a:r>
              <a:rPr lang="ru-RU" sz="3600" dirty="0" smtClean="0">
                <a:solidFill>
                  <a:srgbClr val="000000"/>
                </a:solidFill>
              </a:rPr>
              <a:t>год</a:t>
            </a:r>
          </a:p>
          <a:p>
            <a:pPr algn="r">
              <a:lnSpc>
                <a:spcPct val="150000"/>
              </a:lnSpc>
            </a:pPr>
            <a:r>
              <a:rPr lang="ru-RU" sz="2400" dirty="0" smtClean="0">
                <a:solidFill>
                  <a:srgbClr val="000000"/>
                </a:solidFill>
              </a:rPr>
              <a:t>Строительство и оснащение </a:t>
            </a:r>
            <a:r>
              <a:rPr lang="ru-RU" sz="2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rial"/>
              </a:rPr>
              <a:t>–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sz="24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rial"/>
              </a:rPr>
              <a:t>3,04 млрд. </a:t>
            </a:r>
            <a:r>
              <a:rPr lang="ru-RU" sz="2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rial"/>
              </a:rPr>
              <a:t>руб.</a:t>
            </a:r>
            <a:endParaRPr lang="ru-RU" sz="24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Arial"/>
            </a:endParaRPr>
          </a:p>
          <a:p>
            <a:pPr algn="r">
              <a:lnSpc>
                <a:spcPct val="150000"/>
              </a:lnSpc>
            </a:pPr>
            <a:r>
              <a:rPr lang="ru-RU" sz="2400" dirty="0" smtClean="0">
                <a:solidFill>
                  <a:srgbClr val="000000"/>
                </a:solidFill>
              </a:rPr>
              <a:t>Информатизация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rial"/>
              </a:rPr>
              <a:t>– </a:t>
            </a:r>
            <a:r>
              <a:rPr lang="ru-RU" sz="24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rial"/>
              </a:rPr>
              <a:t>0,19 млрд. </a:t>
            </a:r>
            <a:r>
              <a:rPr lang="ru-RU" sz="2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rial"/>
              </a:rPr>
              <a:t>руб.</a:t>
            </a:r>
            <a:endParaRPr lang="ru-RU" sz="24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Arial"/>
            </a:endParaRPr>
          </a:p>
          <a:p>
            <a:pPr algn="r">
              <a:lnSpc>
                <a:spcPct val="150000"/>
              </a:lnSpc>
            </a:pPr>
            <a:r>
              <a:rPr lang="ru-RU" sz="2400" dirty="0" smtClean="0">
                <a:solidFill>
                  <a:srgbClr val="000000"/>
                </a:solidFill>
              </a:rPr>
              <a:t>Стандарты</a:t>
            </a:r>
            <a:r>
              <a:rPr lang="en-US" sz="2400" dirty="0" smtClean="0">
                <a:solidFill>
                  <a:srgbClr val="000000"/>
                </a:solidFill>
              </a:rPr>
              <a:t>   </a:t>
            </a:r>
            <a:r>
              <a:rPr lang="ru-RU" sz="2400" dirty="0" smtClean="0">
                <a:solidFill>
                  <a:srgbClr val="000000"/>
                </a:solidFill>
              </a:rPr>
              <a:t>  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rial"/>
              </a:rPr>
              <a:t>– 1 </a:t>
            </a:r>
            <a:r>
              <a:rPr lang="ru-RU" sz="24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rial"/>
              </a:rPr>
              <a:t>млрд. </a:t>
            </a:r>
            <a:r>
              <a:rPr lang="ru-RU" sz="2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rial"/>
              </a:rPr>
              <a:t>руб.</a:t>
            </a:r>
            <a:endParaRPr lang="ru-RU" sz="24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724400"/>
            <a:ext cx="9144000" cy="15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9" name="Picture 6" descr="view_373198_22886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878602"/>
            <a:ext cx="1700670" cy="1226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867477"/>
            <a:ext cx="1939021" cy="1237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view_373122_2287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4878602"/>
            <a:ext cx="1905001" cy="1228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Объект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268" y="4878602"/>
            <a:ext cx="1838325" cy="1225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878602"/>
            <a:ext cx="823217" cy="1234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43217" y="6248400"/>
            <a:ext cx="533400" cy="476250"/>
          </a:xfrm>
        </p:spPr>
        <p:txBody>
          <a:bodyPr/>
          <a:lstStyle/>
          <a:p>
            <a:pPr>
              <a:defRPr/>
            </a:pPr>
            <a:fld id="{62EA2136-15D3-4414-8330-6E91432636BF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99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AutoShape 9"/>
          <p:cNvSpPr>
            <a:spLocks noChangeArrowheads="1"/>
          </p:cNvSpPr>
          <p:nvPr/>
        </p:nvSpPr>
        <p:spPr bwMode="auto">
          <a:xfrm>
            <a:off x="4067175" y="1844675"/>
            <a:ext cx="4824413" cy="13684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ru-RU" sz="2000" smtClean="0">
              <a:solidFill>
                <a:srgbClr val="000000"/>
              </a:solidFill>
              <a:latin typeface="Tahoma" pitchFamily="34" charset="0"/>
            </a:endParaRPr>
          </a:p>
          <a:p>
            <a:pPr algn="ctr" eaLnBrk="0" hangingPunct="0"/>
            <a:endParaRPr lang="ru-RU" sz="2000" smtClean="0">
              <a:solidFill>
                <a:srgbClr val="000000"/>
              </a:solidFill>
              <a:latin typeface="Tahoma" pitchFamily="34" charset="0"/>
            </a:endParaRPr>
          </a:p>
          <a:p>
            <a:pPr algn="ctr" eaLnBrk="0" hangingPunct="0"/>
            <a:endParaRPr lang="ru-RU" sz="2000" smtClean="0">
              <a:solidFill>
                <a:srgbClr val="000000"/>
              </a:solidFill>
              <a:latin typeface="Tahoma" pitchFamily="34" charset="0"/>
            </a:endParaRPr>
          </a:p>
          <a:p>
            <a:pPr algn="ctr" eaLnBrk="0" hangingPunct="0"/>
            <a:endParaRPr lang="ru-RU" sz="2000" smtClean="0">
              <a:solidFill>
                <a:srgbClr val="000000"/>
              </a:solidFill>
              <a:latin typeface="Tahoma" pitchFamily="34" charset="0"/>
            </a:endParaRPr>
          </a:p>
          <a:p>
            <a:pPr algn="ctr" eaLnBrk="0" hangingPunct="0"/>
            <a:endParaRPr lang="ru-RU" sz="200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9" name="Номер слайда 10"/>
          <p:cNvSpPr txBox="1">
            <a:spLocks noGrp="1"/>
          </p:cNvSpPr>
          <p:nvPr/>
        </p:nvSpPr>
        <p:spPr bwMode="auto">
          <a:xfrm>
            <a:off x="8388350" y="6381750"/>
            <a:ext cx="29845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4618376-3BD9-4AD1-B4DC-20F5BAFCD6F2}" type="slidenum">
              <a:rPr lang="ru-RU" sz="1400">
                <a:solidFill>
                  <a:srgbClr val="000000"/>
                </a:solidFill>
                <a:latin typeface="Arial"/>
              </a:rPr>
              <a:pPr algn="r">
                <a:defRPr/>
              </a:pPr>
              <a:t>9</a:t>
            </a:fld>
            <a:endParaRPr lang="ru-RU" sz="140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548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68" y="980728"/>
            <a:ext cx="8018601" cy="467780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87" name="Rectangle 15"/>
          <p:cNvSpPr>
            <a:spLocks noChangeArrowheads="1"/>
          </p:cNvSpPr>
          <p:nvPr/>
        </p:nvSpPr>
        <p:spPr bwMode="auto">
          <a:xfrm>
            <a:off x="1470025" y="260350"/>
            <a:ext cx="634206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ja-JP" sz="2600" b="1" smtClean="0">
                <a:solidFill>
                  <a:srgbClr val="808080"/>
                </a:solidFill>
                <a:latin typeface="Arial" pitchFamily="34" charset="0"/>
              </a:rPr>
              <a:t>Профессиональная заболеваемость </a:t>
            </a:r>
          </a:p>
        </p:txBody>
      </p:sp>
      <p:sp>
        <p:nvSpPr>
          <p:cNvPr id="105488" name="Rectangle 16"/>
          <p:cNvSpPr>
            <a:spLocks noChangeArrowheads="1"/>
          </p:cNvSpPr>
          <p:nvPr/>
        </p:nvSpPr>
        <p:spPr bwMode="auto">
          <a:xfrm>
            <a:off x="915438" y="5735419"/>
            <a:ext cx="731629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altLang="ja-JP" dirty="0" smtClean="0">
                <a:latin typeface="Arial" pitchFamily="34" charset="0"/>
              </a:rPr>
              <a:t>Динамика </a:t>
            </a:r>
            <a:r>
              <a:rPr lang="ru-RU" altLang="ja-JP" dirty="0" err="1" smtClean="0">
                <a:latin typeface="Arial" pitchFamily="34" charset="0"/>
              </a:rPr>
              <a:t>профзаболеваемости</a:t>
            </a:r>
            <a:r>
              <a:rPr lang="ru-RU" altLang="ja-JP" dirty="0" smtClean="0">
                <a:latin typeface="Arial" pitchFamily="34" charset="0"/>
              </a:rPr>
              <a:t> в РФ и РТ за период 2007-2011гг. </a:t>
            </a:r>
            <a:br>
              <a:rPr lang="ru-RU" altLang="ja-JP" dirty="0" smtClean="0">
                <a:latin typeface="Arial" pitchFamily="34" charset="0"/>
              </a:rPr>
            </a:br>
            <a:r>
              <a:rPr lang="ru-RU" altLang="ja-JP" dirty="0" smtClean="0">
                <a:latin typeface="Arial" pitchFamily="34" charset="0"/>
              </a:rPr>
              <a:t>(на 10 тыс. работающих)</a:t>
            </a:r>
          </a:p>
        </p:txBody>
      </p:sp>
    </p:spTree>
    <p:extLst>
      <p:ext uri="{BB962C8B-B14F-4D97-AF65-F5344CB8AC3E}">
        <p14:creationId xmlns:p14="http://schemas.microsoft.com/office/powerpoint/2010/main" val="406765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0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1_Оформление по умолчанию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1851</TotalTime>
  <Words>387</Words>
  <Application>Microsoft Office PowerPoint</Application>
  <PresentationFormat>Экран (4:3)</PresentationFormat>
  <Paragraphs>111</Paragraphs>
  <Slides>12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9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Оформление по умолчанию</vt:lpstr>
      <vt:lpstr>2_Оформление по умолчанию</vt:lpstr>
      <vt:lpstr>3_Оформление по умолчанию</vt:lpstr>
      <vt:lpstr>5_Оформление по умолчанию</vt:lpstr>
      <vt:lpstr>7_Оформление по умолчанию</vt:lpstr>
      <vt:lpstr>8_Оформление по умолчанию</vt:lpstr>
      <vt:lpstr>10_Оформление по умолчанию</vt:lpstr>
      <vt:lpstr>11_Оформление по умолчанию</vt:lpstr>
      <vt:lpstr>Тема Office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Дополнительная диспансеризация </vt:lpstr>
      <vt:lpstr>ПРИОРИТЕТНЫЙ НАЦИОНАЛЬНЫЙ ПРОЕКТ «ЗДОРОВЬЕ»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Ирина Ю. Малышева</dc:creator>
  <cp:lastModifiedBy>Галина В. Лысенко</cp:lastModifiedBy>
  <cp:revision>183</cp:revision>
  <cp:lastPrinted>2012-01-15T10:12:40Z</cp:lastPrinted>
  <dcterms:created xsi:type="dcterms:W3CDTF">1601-01-01T00:00:00Z</dcterms:created>
  <dcterms:modified xsi:type="dcterms:W3CDTF">2012-01-29T07:43:18Z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